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94" r:id="rId2"/>
    <p:sldId id="616" r:id="rId3"/>
    <p:sldId id="558" r:id="rId4"/>
    <p:sldId id="559" r:id="rId5"/>
    <p:sldId id="567" r:id="rId6"/>
    <p:sldId id="463" r:id="rId7"/>
    <p:sldId id="508" r:id="rId8"/>
    <p:sldId id="510" r:id="rId9"/>
    <p:sldId id="480" r:id="rId10"/>
    <p:sldId id="486" r:id="rId11"/>
    <p:sldId id="324" r:id="rId12"/>
    <p:sldId id="320" r:id="rId13"/>
    <p:sldId id="258" r:id="rId14"/>
    <p:sldId id="293" r:id="rId15"/>
    <p:sldId id="470" r:id="rId16"/>
    <p:sldId id="535" r:id="rId17"/>
    <p:sldId id="617" r:id="rId18"/>
    <p:sldId id="538" r:id="rId19"/>
    <p:sldId id="594" r:id="rId20"/>
    <p:sldId id="551" r:id="rId21"/>
    <p:sldId id="596" r:id="rId22"/>
    <p:sldId id="553" r:id="rId23"/>
    <p:sldId id="554" r:id="rId24"/>
    <p:sldId id="462" r:id="rId25"/>
    <p:sldId id="441" r:id="rId26"/>
    <p:sldId id="337" r:id="rId27"/>
    <p:sldId id="442" r:id="rId28"/>
    <p:sldId id="546" r:id="rId29"/>
    <p:sldId id="350" r:id="rId30"/>
    <p:sldId id="357" r:id="rId31"/>
    <p:sldId id="358" r:id="rId32"/>
    <p:sldId id="557" r:id="rId33"/>
    <p:sldId id="408" r:id="rId34"/>
    <p:sldId id="503" r:id="rId35"/>
    <p:sldId id="580" r:id="rId36"/>
    <p:sldId id="615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00" autoAdjust="0"/>
    <p:restoredTop sz="99642" autoAdjust="0"/>
  </p:normalViewPr>
  <p:slideViewPr>
    <p:cSldViewPr>
      <p:cViewPr>
        <p:scale>
          <a:sx n="70" d="100"/>
          <a:sy n="70" d="100"/>
        </p:scale>
        <p:origin x="-13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D4F0B-22AE-4C58-9C6A-0C8054E42E4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A54C1-29D2-4841-AA47-309F63588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A54C1-29D2-4841-AA47-309F635884F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E%D1%81%D1%82%D0%BE%D0%BA-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.wikipedia.org/wiki/%D0%91%D0%B0%D0%B9%D0%BA%D0%BE%D0%BD%D1%83%D1%8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" y="0"/>
            <a:ext cx="913338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4857784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C000"/>
                </a:solidFill>
                <a:latin typeface="Arial Black" pitchFamily="34" charset="0"/>
              </a:rPr>
              <a:t>Путешествие</a:t>
            </a:r>
            <a:br>
              <a:rPr lang="ru-RU" sz="8800" b="1" dirty="0" smtClean="0">
                <a:solidFill>
                  <a:srgbClr val="FFC000"/>
                </a:solidFill>
                <a:latin typeface="Arial Black" pitchFamily="34" charset="0"/>
              </a:rPr>
            </a:br>
            <a:r>
              <a:rPr lang="ru-RU" sz="8800" b="1" dirty="0" smtClean="0">
                <a:solidFill>
                  <a:srgbClr val="FFC000"/>
                </a:solidFill>
                <a:latin typeface="Arial Black" pitchFamily="34" charset="0"/>
              </a:rPr>
              <a:t>по ВСЕЛЕННОЙ</a:t>
            </a:r>
            <a:r>
              <a:rPr lang="ru-RU" sz="11500" b="1" dirty="0" smtClean="0">
                <a:solidFill>
                  <a:srgbClr val="FFC000"/>
                </a:solidFill>
                <a:latin typeface="Arial Black" pitchFamily="34" charset="0"/>
              </a:rPr>
              <a:t/>
            </a:r>
            <a:br>
              <a:rPr lang="ru-RU" sz="11500" b="1" dirty="0" smtClean="0">
                <a:solidFill>
                  <a:srgbClr val="FFC000"/>
                </a:solidFill>
                <a:latin typeface="Arial Black" pitchFamily="34" charset="0"/>
              </a:rPr>
            </a:b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Лай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29322" y="1785926"/>
            <a:ext cx="214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 ноября 1957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0"/>
            <a:ext cx="7643866" cy="5357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538" y="5500702"/>
            <a:ext cx="70723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Старт корабля «</a:t>
            </a:r>
            <a:r>
              <a:rPr lang="ru-RU" b="1" u="sng" dirty="0" smtClean="0">
                <a:hlinkClick r:id="rId3"/>
              </a:rPr>
              <a:t>Восток-1</a:t>
            </a:r>
            <a:r>
              <a:rPr lang="ru-RU" b="1" dirty="0" smtClean="0"/>
              <a:t>» был произведён </a:t>
            </a:r>
            <a:r>
              <a:rPr lang="ru-RU" sz="2400" b="1" dirty="0" smtClean="0">
                <a:latin typeface="Arial Black" pitchFamily="34" charset="0"/>
              </a:rPr>
              <a:t>12 </a:t>
            </a:r>
            <a:r>
              <a:rPr lang="ru-RU" b="1" dirty="0" smtClean="0"/>
              <a:t>апреля </a:t>
            </a:r>
            <a:r>
              <a:rPr lang="ru-RU" sz="2000" b="1" dirty="0" smtClean="0">
                <a:latin typeface="Arial Black" pitchFamily="34" charset="0"/>
              </a:rPr>
              <a:t>1961</a:t>
            </a:r>
            <a:r>
              <a:rPr lang="ru-RU" b="1" dirty="0" smtClean="0"/>
              <a:t> года в 09:07 по московскому времени с космодрома </a:t>
            </a:r>
            <a:r>
              <a:rPr lang="ru-RU" b="1" u="sng" dirty="0" smtClean="0">
                <a:hlinkClick r:id="rId4"/>
              </a:rPr>
              <a:t>Байконур</a:t>
            </a:r>
            <a:r>
              <a:rPr lang="ru-RU" b="1" dirty="0" smtClean="0"/>
              <a:t>; позывной Гагарина был «Кедр».</a:t>
            </a:r>
            <a:endParaRPr lang="en-US" b="1" dirty="0" smtClean="0"/>
          </a:p>
          <a:p>
            <a:r>
              <a:rPr lang="en-US" sz="2400" b="1" dirty="0" smtClean="0"/>
              <a:t>108 </a:t>
            </a:r>
            <a:r>
              <a:rPr lang="ru-RU" sz="2400" b="1" dirty="0" smtClean="0"/>
              <a:t>минут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ко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6929486" cy="48577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5286388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Спутник</a:t>
            </a:r>
            <a:r>
              <a:rPr lang="ru-RU" dirty="0" smtClean="0"/>
              <a:t>-1 — </a:t>
            </a:r>
            <a:r>
              <a:rPr lang="ru-RU" b="1" dirty="0" smtClean="0"/>
              <a:t>первый</a:t>
            </a:r>
            <a:r>
              <a:rPr lang="ru-RU" dirty="0" smtClean="0"/>
              <a:t> </a:t>
            </a:r>
            <a:r>
              <a:rPr lang="ru-RU" b="1" dirty="0" smtClean="0"/>
              <a:t>искусственный</a:t>
            </a:r>
            <a:r>
              <a:rPr lang="ru-RU" dirty="0" smtClean="0"/>
              <a:t> </a:t>
            </a:r>
            <a:r>
              <a:rPr lang="ru-RU" b="1" dirty="0" smtClean="0"/>
              <a:t>спутник</a:t>
            </a:r>
            <a:r>
              <a:rPr lang="ru-RU" dirty="0" smtClean="0"/>
              <a:t> </a:t>
            </a:r>
            <a:r>
              <a:rPr lang="ru-RU" b="1" dirty="0" smtClean="0"/>
              <a:t>Земли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86314" y="57150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 октября 1957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yg.su/i/llustration/e/4/e4196746-1a7c-3fce-8992-635e93b4630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86414" y="1857364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HUBBLESITE.org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857232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http://elementy.ru/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214290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Телескоп </a:t>
            </a:r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</a:rPr>
              <a:t>Хаббл.</a:t>
            </a:r>
            <a:endParaRPr lang="ru-RU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еописуемый Бог 3 - (13.11.8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3240" y="142852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HUBBLESITE.org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ко\Пролекшн\chandra_scraf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929322" y="28572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  <a:cs typeface="Aharoni" pitchFamily="2" charset="-79"/>
              </a:rPr>
              <a:t>Чандра</a:t>
            </a:r>
            <a:endParaRPr lang="ru-RU" sz="3600" b="1" dirty="0">
              <a:solidFill>
                <a:schemeClr val="bg1">
                  <a:lumMod val="9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ндреко\Пролекшн\SOHOartNA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3588" y="-142875"/>
            <a:ext cx="5076825" cy="71437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72132" y="4286256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SOHO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ндрейко\Фото из космоса\117976454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Андрейко\OrbitOfEar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92961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ндрейко\Фото из космоса\10659434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Андрейко\Галактики\arktur_-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-142900"/>
            <a:ext cx="6786610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ндрейко\Галактики\Супер_звезд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Андрейко\Галактики\Ра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171450"/>
            <a:ext cx="8877300" cy="651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йко\5832288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00"/>
            <a:ext cx="9144000" cy="622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Андрейко\Фото из космоса\Jupiterblu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Юп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йко\Космос\Юпитер и спутни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64" y="6396335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/>
                </a:solidFill>
                <a:latin typeface="Arial Black" pitchFamily="34" charset="0"/>
                <a:cs typeface="Arial" pitchFamily="34" charset="0"/>
              </a:rPr>
              <a:t>11</a:t>
            </a:r>
            <a:r>
              <a:rPr lang="ru-RU" b="1" dirty="0" smtClean="0">
                <a:solidFill>
                  <a:schemeClr val="bg2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имеют противоположные орбиты</a:t>
            </a:r>
            <a:endParaRPr lang="ru-RU" b="1" dirty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85728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bg2"/>
                </a:solidFill>
                <a:latin typeface="Arial Black" pitchFamily="34" charset="0"/>
              </a:rPr>
              <a:t>Ио и Ганимед 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</a:rPr>
              <a:t>имеют  друг другу  противоположные  орбиты.</a:t>
            </a:r>
            <a:endParaRPr lang="ru-RU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5857892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  <a:latin typeface="Arial Black" pitchFamily="34" charset="0"/>
                <a:cs typeface="Arial" pitchFamily="34" charset="0"/>
              </a:rPr>
              <a:t>63</a:t>
            </a:r>
            <a:r>
              <a:rPr lang="ru-RU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 спутников.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путники ю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" y="0"/>
            <a:ext cx="913909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Андреко\Пролекшн\916726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57950" y="21429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 Black" pitchFamily="34" charset="0"/>
              </a:rPr>
              <a:t>Уран</a:t>
            </a:r>
            <a:endParaRPr lang="ru-RU" sz="4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285728"/>
            <a:ext cx="192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–214 ˚C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рит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ко\Пролекшн\voyager2__jackhiggi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014413"/>
            <a:ext cx="12192000" cy="88868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143240" y="571480"/>
            <a:ext cx="3321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Вояджер 2 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4929198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11,412 </a:t>
            </a:r>
            <a:r>
              <a:rPr lang="ru-RU" sz="2400" dirty="0" err="1" smtClean="0">
                <a:solidFill>
                  <a:schemeClr val="bg1">
                    <a:lumMod val="95000"/>
                  </a:schemeClr>
                </a:solidFill>
              </a:rPr>
              <a:t>млрд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</a:rPr>
              <a:t> км от Земли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643050"/>
            <a:ext cx="3143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Ему 33 года!!!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0298" y="3786190"/>
            <a:ext cx="442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«Вояджер-2» стартовал 20 августа 1977 года,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ндрейко\Фото разные\6 млн кл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628" y="2500306"/>
            <a:ext cx="235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Земля</a:t>
            </a:r>
            <a:endParaRPr lang="ru-RU" sz="1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585789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6 млрд. км от земли</a:t>
            </a:r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.</a:t>
            </a:r>
            <a:endParaRPr lang="ru-RU" sz="2000" dirty="0">
              <a:solidFill>
                <a:schemeClr val="accent5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2928934"/>
            <a:ext cx="88582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  </a:t>
            </a:r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Есть тела небесные и тела земные; но иная  слава небесных, иная земных.</a:t>
            </a:r>
          </a:p>
          <a:p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   Иная слава солнца, иная слава луны, иная   звезд; и звезда от звезды разнится в славе.</a:t>
            </a:r>
            <a:endParaRPr lang="ru-RU" sz="2400" dirty="0" smtClean="0">
              <a:solidFill>
                <a:srgbClr val="FFFF00"/>
              </a:solidFill>
              <a:latin typeface="Arial Black" pitchFamily="34" charset="0"/>
            </a:endParaRPr>
          </a:p>
          <a:p>
            <a:r>
              <a:rPr lang="ru-RU" sz="3200" dirty="0" smtClean="0">
                <a:solidFill>
                  <a:srgbClr val="FFFF00"/>
                </a:solidFill>
                <a:latin typeface="Arial Black" pitchFamily="34" charset="0"/>
              </a:rPr>
              <a:t>                 Апостол Павел</a:t>
            </a:r>
            <a:endParaRPr lang="ru-RU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034" y="428604"/>
            <a:ext cx="8143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В нашей </a:t>
            </a:r>
          </a:p>
          <a:p>
            <a:r>
              <a:rPr lang="ru-RU" sz="4000" dirty="0" smtClean="0">
                <a:solidFill>
                  <a:schemeClr val="bg1"/>
                </a:solidFill>
                <a:latin typeface="Arial Black" pitchFamily="34" charset="0"/>
              </a:rPr>
              <a:t>Галактике Млечный путь </a:t>
            </a:r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известно </a:t>
            </a:r>
            <a:r>
              <a:rPr lang="ru-RU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147</a:t>
            </a:r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sz="4000" u="sng" dirty="0" smtClean="0">
                <a:solidFill>
                  <a:srgbClr val="FFFF00"/>
                </a:solidFill>
                <a:latin typeface="Arial Black" pitchFamily="34" charset="0"/>
              </a:rPr>
              <a:t>шаровых скоплений</a:t>
            </a:r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. </a:t>
            </a:r>
          </a:p>
          <a:p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Диаметр нашей Галактики составляет около </a:t>
            </a:r>
          </a:p>
          <a:p>
            <a:r>
              <a:rPr lang="ru-RU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100 000 световых лет, </a:t>
            </a:r>
            <a:endParaRPr lang="en-US" sz="4000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а число </a:t>
            </a:r>
            <a:r>
              <a:rPr lang="ru-RU" sz="4000" u="sng" dirty="0" smtClean="0">
                <a:solidFill>
                  <a:srgbClr val="FFFF00"/>
                </a:solidFill>
                <a:latin typeface="Arial Black" pitchFamily="34" charset="0"/>
              </a:rPr>
              <a:t>звезд</a:t>
            </a:r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 в ней примерно </a:t>
            </a:r>
            <a:r>
              <a:rPr lang="ru-RU" sz="40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150 миллиардов</a:t>
            </a:r>
            <a:r>
              <a:rPr lang="ru-RU" sz="4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. </a:t>
            </a:r>
            <a:endParaRPr lang="ru-RU" sz="4000" dirty="0">
              <a:solidFill>
                <a:schemeClr val="accent5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Андрейко\Галактики\Размеры_Галакти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ндрейко\Галактики\1293_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7429552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D:\Андреко\Пролекшн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000635"/>
            <a:ext cx="9144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 Black" pitchFamily="34" charset="0"/>
              </a:rPr>
              <a:t>Световой год – </a:t>
            </a:r>
            <a:r>
              <a:rPr lang="ru-RU" sz="4000" b="1" dirty="0" smtClean="0">
                <a:latin typeface="Arial Black" pitchFamily="34" charset="0"/>
              </a:rPr>
              <a:t>9,4</a:t>
            </a:r>
            <a:r>
              <a:rPr lang="ru-RU" sz="3600" b="1" dirty="0" smtClean="0">
                <a:latin typeface="Arial Black" pitchFamily="34" charset="0"/>
              </a:rPr>
              <a:t> трлн. км.</a:t>
            </a:r>
          </a:p>
          <a:p>
            <a:r>
              <a:rPr lang="ru-RU" sz="3600" b="1" dirty="0" smtClean="0">
                <a:latin typeface="Arial Black" pitchFamily="34" charset="0"/>
              </a:rPr>
              <a:t>Скорость света – </a:t>
            </a:r>
            <a:r>
              <a:rPr lang="ru-RU" sz="4000" b="1" dirty="0" smtClean="0">
                <a:latin typeface="Arial Black" pitchFamily="34" charset="0"/>
              </a:rPr>
              <a:t>300</a:t>
            </a:r>
            <a:r>
              <a:rPr lang="ru-RU" sz="3600" b="1" dirty="0" smtClean="0">
                <a:latin typeface="Arial Black" pitchFamily="34" charset="0"/>
              </a:rPr>
              <a:t> тыс. км</a:t>
            </a:r>
            <a:r>
              <a:rPr lang="en-US" sz="3600" b="1" dirty="0" smtClean="0">
                <a:latin typeface="Arial Black" pitchFamily="34" charset="0"/>
              </a:rPr>
              <a:t>/</a:t>
            </a:r>
            <a:r>
              <a:rPr lang="ru-RU" sz="3600" b="1" dirty="0" smtClean="0">
                <a:latin typeface="Arial Black" pitchFamily="34" charset="0"/>
              </a:rPr>
              <a:t>сек.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8809951_0270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00694" y="4857760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    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Галактика   </a:t>
            </a:r>
          </a:p>
          <a:p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   «Водоворот»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1934" y="5857892"/>
            <a:ext cx="4786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</a:t>
            </a:r>
            <a:r>
              <a:rPr lang="ru-RU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31</a:t>
            </a:r>
            <a:r>
              <a:rPr lang="ru-RU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млн. световых лет!!! </a:t>
            </a:r>
            <a:endParaRPr lang="ru-RU" sz="3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8809951_02700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2132" y="5000636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Black" pitchFamily="34" charset="0"/>
              </a:rPr>
              <a:t>«Водоворот»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15206" y="2428868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Галактика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№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NDG 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?555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 rot="2640603">
            <a:off x="2078930" y="3328228"/>
            <a:ext cx="500066" cy="428628"/>
          </a:xfrm>
          <a:prstGeom prst="wedgeEllipseCallout">
            <a:avLst/>
          </a:prstGeom>
          <a:solidFill>
            <a:schemeClr val="bg1">
              <a:alpha val="1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5786454"/>
            <a:ext cx="40719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Около </a:t>
            </a:r>
            <a:r>
              <a:rPr lang="ru-RU" sz="2800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300</a:t>
            </a:r>
            <a:r>
              <a:rPr lang="ru-RU" sz="2800" u="sng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млрд. звёзд</a:t>
            </a:r>
            <a:r>
              <a:rPr lang="ru-RU" sz="4000" u="sng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!</a:t>
            </a:r>
            <a:endParaRPr lang="ru-RU" sz="4000" u="sng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TS_01_1 - (05.04.8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5429264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Изображение внутри галактики «Водоворот» !!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!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 rot="1272601">
            <a:off x="7722532" y="5114180"/>
            <a:ext cx="500066" cy="428628"/>
          </a:xfrm>
          <a:prstGeom prst="wedgeEllipseCallout">
            <a:avLst/>
          </a:prstGeom>
          <a:solidFill>
            <a:schemeClr val="bg1">
              <a:alpha val="1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Андрейко\Туманность Рука Бог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857752" y="6072206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85000"/>
                  </a:schemeClr>
                </a:solidFill>
              </a:rPr>
              <a:t>Туманность Рука Бога</a:t>
            </a:r>
            <a:endParaRPr lang="ru-RU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дрейко\2423700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57422" y="5429264"/>
            <a:ext cx="6500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</a:rPr>
              <a:t>…художник и строитель Бог.  </a:t>
            </a:r>
          </a:p>
          <a:p>
            <a:r>
              <a:rPr lang="ru-RU" sz="2800" b="1" dirty="0" err="1" smtClean="0">
                <a:solidFill>
                  <a:schemeClr val="bg1"/>
                </a:solidFill>
                <a:latin typeface="Arial Black" pitchFamily="34" charset="0"/>
              </a:rPr>
              <a:t>Евр</a:t>
            </a:r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</a:rPr>
              <a:t> 11:10. </a:t>
            </a:r>
            <a:endParaRPr lang="ru-RU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Андрейко\Туманность Сердц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357166"/>
            <a:ext cx="3929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FFFF00"/>
                </a:solidFill>
                <a:latin typeface="Arial Black" pitchFamily="34" charset="0"/>
              </a:rPr>
              <a:t>Туманность</a:t>
            </a:r>
            <a:r>
              <a:rPr lang="ru-RU" sz="2800" b="1" dirty="0" smtClean="0">
                <a:solidFill>
                  <a:srgbClr val="FFFF00"/>
                </a:solidFill>
                <a:latin typeface="Arial Black" pitchFamily="34" charset="0"/>
              </a:rPr>
              <a:t> Сердце</a:t>
            </a:r>
            <a:endParaRPr lang="ru-RU" sz="28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8nature_elements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71546"/>
            <a:ext cx="9144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solidFill>
                  <a:srgbClr val="002060"/>
                </a:solidFill>
                <a:latin typeface="Arial Black" pitchFamily="34" charset="0"/>
              </a:rPr>
              <a:t>Ибо так возлюбил Бог мир</a:t>
            </a:r>
            <a:r>
              <a:rPr lang="ru-RU" sz="4000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что отдал Сына Своего Единородного, </a:t>
            </a:r>
            <a:endParaRPr lang="en-US" sz="3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дабы </a:t>
            </a:r>
            <a:r>
              <a:rPr lang="ru-RU" sz="3600" u="sng" dirty="0" smtClean="0">
                <a:solidFill>
                  <a:srgbClr val="002060"/>
                </a:solidFill>
                <a:latin typeface="Arial Black" pitchFamily="34" charset="0"/>
              </a:rPr>
              <a:t>всякий верующий в</a:t>
            </a:r>
            <a:r>
              <a:rPr lang="en-US" sz="3600" u="sng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600" u="sng" dirty="0" smtClean="0">
                <a:solidFill>
                  <a:srgbClr val="002060"/>
                </a:solidFill>
                <a:latin typeface="Arial Black" pitchFamily="34" charset="0"/>
              </a:rPr>
              <a:t>Него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, </a:t>
            </a:r>
            <a:r>
              <a:rPr lang="en-US" sz="36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не погиб, но имел жизнь вечную.</a:t>
            </a:r>
          </a:p>
          <a:p>
            <a:endParaRPr lang="ru-RU" sz="3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sz="3600" dirty="0" smtClean="0">
                <a:solidFill>
                  <a:srgbClr val="FFC000"/>
                </a:solidFill>
                <a:latin typeface="Arial Black" pitchFamily="34" charset="0"/>
              </a:rPr>
              <a:t>Евангелие от </a:t>
            </a:r>
            <a:r>
              <a:rPr lang="ru-RU" sz="6000" dirty="0" smtClean="0">
                <a:solidFill>
                  <a:srgbClr val="FFC000"/>
                </a:solidFill>
                <a:latin typeface="Arial Black" pitchFamily="34" charset="0"/>
              </a:rPr>
              <a:t>Иоанна 3:16</a:t>
            </a:r>
            <a:endParaRPr lang="ru-RU" sz="6000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TS_01_1 - (05.04.8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7020</TotalTime>
  <Words>268</Words>
  <PresentationFormat>Экран (4:3)</PresentationFormat>
  <Paragraphs>51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Путешествие по ВСЕЛЕННОЙ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ВСЕЛЕННОЙ</dc:title>
  <dc:subject>Пролекшн</dc:subject>
  <dc:creator>Андрей Баин</dc:creator>
  <cp:lastModifiedBy>Андрей</cp:lastModifiedBy>
  <cp:revision>318</cp:revision>
  <dcterms:modified xsi:type="dcterms:W3CDTF">2018-04-11T20:23:00Z</dcterms:modified>
</cp:coreProperties>
</file>